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</p:sldIdLst>
  <p:sldSz cx="6858000" cy="9906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C03A"/>
    <a:srgbClr val="FF6699"/>
    <a:srgbClr val="FDE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21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A25F5-9497-4FF8-BEBE-824078C11DA5}" type="datetimeFigureOut">
              <a:rPr kumimoji="1" lang="ja-JP" altLang="en-US" smtClean="0"/>
              <a:t>2019/6/19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374E-9542-45A8-97F7-8B5D5CD123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046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A25F5-9497-4FF8-BEBE-824078C11DA5}" type="datetimeFigureOut">
              <a:rPr kumimoji="1" lang="ja-JP" altLang="en-US" smtClean="0"/>
              <a:t>2019/6/19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374E-9542-45A8-97F7-8B5D5CD123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5844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A25F5-9497-4FF8-BEBE-824078C11DA5}" type="datetimeFigureOut">
              <a:rPr kumimoji="1" lang="ja-JP" altLang="en-US" smtClean="0"/>
              <a:t>2019/6/19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374E-9542-45A8-97F7-8B5D5CD123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9022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A25F5-9497-4FF8-BEBE-824078C11DA5}" type="datetimeFigureOut">
              <a:rPr kumimoji="1" lang="ja-JP" altLang="en-US" smtClean="0"/>
              <a:t>2019/6/19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374E-9542-45A8-97F7-8B5D5CD123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741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A25F5-9497-4FF8-BEBE-824078C11DA5}" type="datetimeFigureOut">
              <a:rPr kumimoji="1" lang="ja-JP" altLang="en-US" smtClean="0"/>
              <a:t>2019/6/19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374E-9542-45A8-97F7-8B5D5CD123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7711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A25F5-9497-4FF8-BEBE-824078C11DA5}" type="datetimeFigureOut">
              <a:rPr kumimoji="1" lang="ja-JP" altLang="en-US" smtClean="0"/>
              <a:t>2019/6/19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374E-9542-45A8-97F7-8B5D5CD123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7063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A25F5-9497-4FF8-BEBE-824078C11DA5}" type="datetimeFigureOut">
              <a:rPr kumimoji="1" lang="ja-JP" altLang="en-US" smtClean="0"/>
              <a:t>2019/6/19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374E-9542-45A8-97F7-8B5D5CD123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6746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A25F5-9497-4FF8-BEBE-824078C11DA5}" type="datetimeFigureOut">
              <a:rPr kumimoji="1" lang="ja-JP" altLang="en-US" smtClean="0"/>
              <a:t>2019/6/19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374E-9542-45A8-97F7-8B5D5CD123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6732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A25F5-9497-4FF8-BEBE-824078C11DA5}" type="datetimeFigureOut">
              <a:rPr kumimoji="1" lang="ja-JP" altLang="en-US" smtClean="0"/>
              <a:t>2019/6/19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374E-9542-45A8-97F7-8B5D5CD123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4438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A25F5-9497-4FF8-BEBE-824078C11DA5}" type="datetimeFigureOut">
              <a:rPr kumimoji="1" lang="ja-JP" altLang="en-US" smtClean="0"/>
              <a:t>2019/6/19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374E-9542-45A8-97F7-8B5D5CD123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370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A25F5-9497-4FF8-BEBE-824078C11DA5}" type="datetimeFigureOut">
              <a:rPr kumimoji="1" lang="ja-JP" altLang="en-US" smtClean="0"/>
              <a:t>2019/6/19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374E-9542-45A8-97F7-8B5D5CD123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9320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A25F5-9497-4FF8-BEBE-824078C11DA5}" type="datetimeFigureOut">
              <a:rPr kumimoji="1" lang="ja-JP" altLang="en-US" smtClean="0"/>
              <a:t>2019/6/19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3374E-9542-45A8-97F7-8B5D5CD123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870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レーム 4"/>
          <p:cNvSpPr/>
          <p:nvPr/>
        </p:nvSpPr>
        <p:spPr>
          <a:xfrm>
            <a:off x="1" y="0"/>
            <a:ext cx="6857999" cy="9906000"/>
          </a:xfrm>
          <a:prstGeom prst="frame">
            <a:avLst>
              <a:gd name="adj1" fmla="val 1948"/>
            </a:avLst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7069" y="241040"/>
            <a:ext cx="5292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>
                <a:solidFill>
                  <a:srgbClr val="FF66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ながの子育て家庭優待パスポート</a:t>
            </a:r>
            <a:endParaRPr lang="en-US" altLang="ja-JP" sz="2800" b="1" dirty="0">
              <a:solidFill>
                <a:srgbClr val="FF66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800" b="1" dirty="0" smtClean="0">
                <a:solidFill>
                  <a:srgbClr val="FF66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ご活用ください！</a:t>
            </a:r>
            <a:endParaRPr lang="ja-JP" altLang="en-US" sz="2800" b="1" dirty="0">
              <a:solidFill>
                <a:srgbClr val="FF66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2108" y="1239336"/>
            <a:ext cx="46423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長野県と市町村では子育て家庭に</a:t>
            </a:r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対し、買い物等の際に割引など各種サービスをご提供いただく</a:t>
            </a:r>
            <a:r>
              <a:rPr lang="ja-JP" altLang="en-US" sz="15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「ながの子育て家庭優待パスポート事業」</a:t>
            </a:r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を実施しています</a:t>
            </a:r>
            <a:r>
              <a:rPr lang="ja-JP" altLang="en-US" sz="1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sz="15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年度</a:t>
            </a:r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末年齢</a:t>
            </a:r>
            <a:r>
              <a:rPr lang="en-US" altLang="ja-JP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18</a:t>
            </a:r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歳以下のお子さんが</a:t>
            </a:r>
            <a:r>
              <a:rPr lang="ja-JP" altLang="en-US" sz="1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いる</a:t>
            </a:r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家庭</a:t>
            </a:r>
            <a:r>
              <a:rPr lang="ja-JP" altLang="en-US" sz="1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妊婦さんが</a:t>
            </a:r>
            <a:r>
              <a:rPr lang="ja-JP" altLang="en-US" sz="1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いる</a:t>
            </a:r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家庭</a:t>
            </a:r>
            <a:r>
              <a:rPr lang="ja-JP" altLang="en-US" sz="1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が</a:t>
            </a:r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対象となります。</a:t>
            </a:r>
            <a:endParaRPr lang="en-US" altLang="ja-JP" sz="15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さらに年度末年齢</a:t>
            </a:r>
            <a:r>
              <a:rPr lang="en-US" altLang="ja-JP" sz="1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18</a:t>
            </a:r>
            <a:r>
              <a:rPr lang="ja-JP" altLang="en-US" sz="1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歳以下のお子さんが</a:t>
            </a:r>
            <a:r>
              <a:rPr lang="en-US" altLang="ja-JP" sz="1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人</a:t>
            </a:r>
            <a:r>
              <a:rPr lang="ja-JP" altLang="en-US" sz="1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以上いる家庭には、更に充実したサービス</a:t>
            </a:r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を受けられる</a:t>
            </a:r>
            <a:r>
              <a:rPr lang="ja-JP" altLang="en-US" sz="15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「多子世帯応援</a:t>
            </a:r>
            <a:r>
              <a:rPr lang="ja-JP" altLang="en-US" sz="15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プレミアムパスポート事業」</a:t>
            </a:r>
            <a:r>
              <a:rPr lang="ja-JP" altLang="en-US" sz="1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を実施しています。</a:t>
            </a:r>
            <a:endParaRPr lang="en-US" altLang="ja-JP" sz="15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ホームベース 1"/>
          <p:cNvSpPr/>
          <p:nvPr/>
        </p:nvSpPr>
        <p:spPr>
          <a:xfrm>
            <a:off x="406640" y="3443325"/>
            <a:ext cx="1423515" cy="313400"/>
          </a:xfrm>
          <a:prstGeom prst="homePlate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ポイント１</a:t>
            </a:r>
          </a:p>
        </p:txBody>
      </p:sp>
      <p:sp>
        <p:nvSpPr>
          <p:cNvPr id="16" name="ホームベース 15"/>
          <p:cNvSpPr/>
          <p:nvPr/>
        </p:nvSpPr>
        <p:spPr>
          <a:xfrm>
            <a:off x="406640" y="4594209"/>
            <a:ext cx="1423515" cy="309697"/>
          </a:xfrm>
          <a:prstGeom prst="homePlate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ポイント３</a:t>
            </a:r>
          </a:p>
        </p:txBody>
      </p:sp>
      <p:sp>
        <p:nvSpPr>
          <p:cNvPr id="17" name="ホームベース 16"/>
          <p:cNvSpPr/>
          <p:nvPr/>
        </p:nvSpPr>
        <p:spPr>
          <a:xfrm>
            <a:off x="406640" y="4028586"/>
            <a:ext cx="1423515" cy="332472"/>
          </a:xfrm>
          <a:prstGeom prst="homePlate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ポイント２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175" y="3877553"/>
            <a:ext cx="1148332" cy="6043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テキスト ボックス 3"/>
          <p:cNvSpPr txBox="1"/>
          <p:nvPr/>
        </p:nvSpPr>
        <p:spPr>
          <a:xfrm>
            <a:off x="139065" y="8932013"/>
            <a:ext cx="5463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詳しく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は  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お住まいの市町村の子育て支援担当課　　　　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あるいは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・長野県将来世代応援県民会議（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長野県県民文化部次世代サポート課）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０２６－２３５－７２０７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までお問い合わせください。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830155" y="3972672"/>
            <a:ext cx="378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県外の協賛店舗でも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利用できる！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830154" y="4552352"/>
            <a:ext cx="435728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カードが使えるお店を簡単に検索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できる！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検索サイト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検索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アプリ（ダウンロード無料）で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経路検索やお近くの協賛店を見つけることも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できるので、とっても便利。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830155" y="3429994"/>
            <a:ext cx="4632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県内約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5,100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協賛店舗で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利用できる！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4607417" y="5814227"/>
            <a:ext cx="1782599" cy="2497905"/>
            <a:chOff x="2506134" y="3859165"/>
            <a:chExt cx="2635536" cy="3693102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 rotWithShape="1">
            <a:blip r:embed="rId3"/>
            <a:srcRect l="42909" t="19166" r="8027" b="7603"/>
            <a:stretch/>
          </p:blipFill>
          <p:spPr>
            <a:xfrm>
              <a:off x="2506134" y="5427060"/>
              <a:ext cx="2635536" cy="2125207"/>
            </a:xfrm>
            <a:prstGeom prst="rect">
              <a:avLst/>
            </a:prstGeom>
          </p:spPr>
        </p:pic>
        <p:pic>
          <p:nvPicPr>
            <p:cNvPr id="10" name="図 9"/>
            <p:cNvPicPr>
              <a:picLocks noChangeAspect="1"/>
            </p:cNvPicPr>
            <p:nvPr/>
          </p:nvPicPr>
          <p:blipFill rotWithShape="1">
            <a:blip r:embed="rId4"/>
            <a:srcRect l="43819" t="26393" r="7768" b="19407"/>
            <a:stretch/>
          </p:blipFill>
          <p:spPr>
            <a:xfrm>
              <a:off x="2547514" y="3859165"/>
              <a:ext cx="2593766" cy="1568816"/>
            </a:xfrm>
            <a:prstGeom prst="rect">
              <a:avLst/>
            </a:prstGeom>
          </p:spPr>
        </p:pic>
      </p:grpSp>
      <p:pic>
        <p:nvPicPr>
          <p:cNvPr id="23" name="図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219" y="5789821"/>
            <a:ext cx="704064" cy="704064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310201" y="6211256"/>
            <a:ext cx="3429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http://pass.nagano-kosodate.net/ksearch/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上リボン 27"/>
          <p:cNvSpPr/>
          <p:nvPr/>
        </p:nvSpPr>
        <p:spPr>
          <a:xfrm>
            <a:off x="626424" y="5430691"/>
            <a:ext cx="3374487" cy="340451"/>
          </a:xfrm>
          <a:prstGeom prst="ribbon2">
            <a:avLst>
              <a:gd name="adj1" fmla="val 16667"/>
              <a:gd name="adj2" fmla="val 6524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協賛店検索サイト</a:t>
            </a:r>
            <a:endParaRPr kumimoji="1" lang="ja-JP" altLang="en-US" sz="1600" dirty="0">
              <a:solidFill>
                <a:schemeClr val="tx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9" name="上リボン 28"/>
          <p:cNvSpPr/>
          <p:nvPr/>
        </p:nvSpPr>
        <p:spPr>
          <a:xfrm>
            <a:off x="4627334" y="5430798"/>
            <a:ext cx="1764375" cy="337994"/>
          </a:xfrm>
          <a:prstGeom prst="ribbon2">
            <a:avLst>
              <a:gd name="adj1" fmla="val 16667"/>
              <a:gd name="adj2" fmla="val 6619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アプリ</a:t>
            </a:r>
            <a:endParaRPr kumimoji="1" lang="ja-JP" altLang="en-US" sz="1600" dirty="0">
              <a:solidFill>
                <a:schemeClr val="tx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62" y="6872935"/>
            <a:ext cx="644485" cy="644485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481" y="7582938"/>
            <a:ext cx="635246" cy="635246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969" y="128510"/>
            <a:ext cx="1175409" cy="1175409"/>
          </a:xfrm>
          <a:prstGeom prst="rect">
            <a:avLst/>
          </a:prstGeom>
        </p:spPr>
      </p:pic>
      <p:sp>
        <p:nvSpPr>
          <p:cNvPr id="34" name="角丸四角形吹き出し 33"/>
          <p:cNvSpPr/>
          <p:nvPr/>
        </p:nvSpPr>
        <p:spPr>
          <a:xfrm>
            <a:off x="6066673" y="3547102"/>
            <a:ext cx="757841" cy="525480"/>
          </a:xfrm>
          <a:prstGeom prst="wedgeRoundRectCallout">
            <a:avLst>
              <a:gd name="adj1" fmla="val -67199"/>
              <a:gd name="adj2" fmla="val 47765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この</a:t>
            </a:r>
            <a:endParaRPr kumimoji="1" lang="en-US" altLang="ja-JP" sz="10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1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マークが</a:t>
            </a:r>
            <a:endParaRPr kumimoji="1" lang="en-US" altLang="ja-JP" sz="10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1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目印！</a:t>
            </a:r>
            <a:endParaRPr kumimoji="1" lang="ja-JP" altLang="en-US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852423" y="5863554"/>
            <a:ext cx="2200275" cy="30988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" panose="020F0502020204030204"/>
              <a:ea typeface="ＭＳ 明朝" panose="02020609040205080304" pitchFamily="17" charset="-128"/>
              <a:cs typeface="+mn-cs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2267335" y="5861013"/>
            <a:ext cx="785495" cy="309880"/>
          </a:xfrm>
          <a:prstGeom prst="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" name="テキスト ボックス 40"/>
          <p:cNvSpPr txBox="1"/>
          <p:nvPr/>
        </p:nvSpPr>
        <p:spPr>
          <a:xfrm>
            <a:off x="2326522" y="5909991"/>
            <a:ext cx="647065" cy="37211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127000" algn="just">
              <a:spcAft>
                <a:spcPts val="0"/>
              </a:spcAft>
            </a:pPr>
            <a:r>
              <a:rPr lang="ja-JP" sz="10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検索</a:t>
            </a:r>
            <a:endParaRPr lang="ja-JP" sz="11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7" name="テキスト ボックス 26"/>
          <p:cNvSpPr txBox="1"/>
          <p:nvPr/>
        </p:nvSpPr>
        <p:spPr>
          <a:xfrm>
            <a:off x="968499" y="5920238"/>
            <a:ext cx="1301115" cy="44323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127000" algn="just">
              <a:spcAft>
                <a:spcPts val="0"/>
              </a:spcAft>
            </a:pPr>
            <a:r>
              <a:rPr lang="ja-JP" sz="1000" kern="10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ながの子育て　</a:t>
            </a:r>
            <a:endParaRPr lang="ja-JP" sz="1100" kern="10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9"/>
          <a:srcRect l="13606" t="17583" r="13885" b="4368"/>
          <a:stretch/>
        </p:blipFill>
        <p:spPr>
          <a:xfrm>
            <a:off x="251309" y="6486676"/>
            <a:ext cx="4124719" cy="2398683"/>
          </a:xfrm>
          <a:prstGeom prst="rect">
            <a:avLst/>
          </a:prstGeom>
        </p:spPr>
      </p:pic>
      <p:sp>
        <p:nvSpPr>
          <p:cNvPr id="48" name="下矢印 47"/>
          <p:cNvSpPr/>
          <p:nvPr/>
        </p:nvSpPr>
        <p:spPr>
          <a:xfrm rot="8965665">
            <a:off x="2974260" y="5988641"/>
            <a:ext cx="144145" cy="206375"/>
          </a:xfrm>
          <a:prstGeom prst="downArrow">
            <a:avLst>
              <a:gd name="adj1" fmla="val 27756"/>
              <a:gd name="adj2" fmla="val 8396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554" y="1276199"/>
            <a:ext cx="1571747" cy="992880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554" y="2306613"/>
            <a:ext cx="1569661" cy="986644"/>
          </a:xfrm>
          <a:prstGeom prst="rect">
            <a:avLst/>
          </a:prstGeom>
        </p:spPr>
      </p:pic>
      <p:sp>
        <p:nvSpPr>
          <p:cNvPr id="37" name="角丸四角形吹き出し 36"/>
          <p:cNvSpPr/>
          <p:nvPr/>
        </p:nvSpPr>
        <p:spPr>
          <a:xfrm>
            <a:off x="1478069" y="4250171"/>
            <a:ext cx="3506426" cy="230320"/>
          </a:xfrm>
          <a:prstGeom prst="wedgeRoundRectCallout">
            <a:avLst>
              <a:gd name="adj1" fmla="val -67199"/>
              <a:gd name="adj2" fmla="val 47765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kumimoji="1" lang="ja-JP" altLang="en-US" sz="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「多子世帯応援プレミアムパスポート」は対象外です。</a:t>
            </a:r>
            <a:endParaRPr kumimoji="1" lang="ja-JP" altLang="en-US" sz="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6" name="円形吹き出し 25"/>
          <p:cNvSpPr/>
          <p:nvPr/>
        </p:nvSpPr>
        <p:spPr>
          <a:xfrm>
            <a:off x="4673567" y="8352796"/>
            <a:ext cx="1873647" cy="1404107"/>
          </a:xfrm>
          <a:prstGeom prst="wedgeEllipseCallout">
            <a:avLst>
              <a:gd name="adj1" fmla="val -35739"/>
              <a:gd name="adj2" fmla="val -5960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759711" y="8644266"/>
            <a:ext cx="178750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検索アプリは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約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6,000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人が活用中！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(2018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年末時点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  <a:p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ぜひ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ダウンロード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してください♪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3334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レーム 3"/>
          <p:cNvSpPr/>
          <p:nvPr/>
        </p:nvSpPr>
        <p:spPr>
          <a:xfrm>
            <a:off x="1" y="0"/>
            <a:ext cx="6857999" cy="9906000"/>
          </a:xfrm>
          <a:prstGeom prst="frame">
            <a:avLst>
              <a:gd name="adj1" fmla="val 1948"/>
            </a:avLst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84478" y="217281"/>
            <a:ext cx="64228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 dirty="0" smtClean="0">
                <a:solidFill>
                  <a:srgbClr val="FF66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「ながの</a:t>
            </a:r>
            <a:r>
              <a:rPr lang="ja-JP" altLang="en-US" sz="1600" b="1" dirty="0">
                <a:solidFill>
                  <a:srgbClr val="FF66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子育て家庭優待</a:t>
            </a:r>
            <a:r>
              <a:rPr lang="ja-JP" altLang="en-US" sz="1600" b="1" dirty="0" smtClean="0">
                <a:solidFill>
                  <a:srgbClr val="FF66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パスポート」「多子世帯応援プレミアムパスポート」</a:t>
            </a:r>
            <a:endParaRPr lang="en-US" altLang="ja-JP" sz="1600" b="1" dirty="0" smtClean="0">
              <a:solidFill>
                <a:srgbClr val="FF66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800" b="1" dirty="0" smtClean="0">
                <a:solidFill>
                  <a:srgbClr val="FF66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よくある質問・協賛店舗からのおねがい</a:t>
            </a:r>
            <a:endParaRPr lang="ja-JP" altLang="en-US" sz="2800" b="1" dirty="0">
              <a:solidFill>
                <a:srgbClr val="FF66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ホームベース 5"/>
          <p:cNvSpPr/>
          <p:nvPr/>
        </p:nvSpPr>
        <p:spPr>
          <a:xfrm>
            <a:off x="291184" y="1030862"/>
            <a:ext cx="5689360" cy="313400"/>
          </a:xfrm>
          <a:prstGeom prst="homePlate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Ｑ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１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11512" y="996036"/>
            <a:ext cx="4632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カードに書かれた有効期限まで使えるの？</a:t>
            </a:r>
            <a:endParaRPr lang="ja-JP" altLang="en-US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ホームベース 7"/>
          <p:cNvSpPr/>
          <p:nvPr/>
        </p:nvSpPr>
        <p:spPr>
          <a:xfrm>
            <a:off x="291184" y="1420606"/>
            <a:ext cx="774460" cy="313400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Ａ１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11508" y="1360034"/>
            <a:ext cx="591359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カードに記載された有効期限中でも、お子様が対象年齢を</a:t>
            </a:r>
            <a:endParaRPr lang="en-US" altLang="ja-JP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過ぎるとカードは使えなくなります。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対象年齢は下記をご参照ください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対象年齢を過ぎたら、ご家庭でカードの破棄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をお願いします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 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ホームベース 9"/>
          <p:cNvSpPr/>
          <p:nvPr/>
        </p:nvSpPr>
        <p:spPr>
          <a:xfrm>
            <a:off x="291188" y="5011502"/>
            <a:ext cx="6159259" cy="610042"/>
          </a:xfrm>
          <a:prstGeom prst="homePlate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Ｑ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３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58938" y="4995358"/>
            <a:ext cx="5585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お店で会計を済ませた後に、協賛店であることを知った。</a:t>
            </a:r>
            <a:endParaRPr lang="en-US" altLang="ja-JP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会計の後でも優待サービスを提供してもらえる？</a:t>
            </a:r>
            <a:endParaRPr lang="ja-JP" altLang="en-US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ホームベース 11"/>
          <p:cNvSpPr/>
          <p:nvPr/>
        </p:nvSpPr>
        <p:spPr>
          <a:xfrm>
            <a:off x="284478" y="4042295"/>
            <a:ext cx="774460" cy="313400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Ａ２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082725" y="5686877"/>
            <a:ext cx="5585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会計後のカード提示はご遠慮ください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お店を利用する前に、検索サイトやアプリ、店頭のポスターなどで協賛店舗かどうかを確認してください。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ホームベース 13"/>
          <p:cNvSpPr/>
          <p:nvPr/>
        </p:nvSpPr>
        <p:spPr>
          <a:xfrm>
            <a:off x="284479" y="3651533"/>
            <a:ext cx="6159258" cy="292571"/>
          </a:xfrm>
          <a:prstGeom prst="homePlate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Ｑ２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ホームベース 15"/>
          <p:cNvSpPr/>
          <p:nvPr/>
        </p:nvSpPr>
        <p:spPr>
          <a:xfrm>
            <a:off x="289144" y="5746065"/>
            <a:ext cx="774460" cy="313400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Ａ３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082725" y="7109481"/>
            <a:ext cx="5661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対象の家庭のみ使用できるカードなので、カードを</a:t>
            </a:r>
            <a:r>
              <a:rPr lang="ja-JP" altLang="en-US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第三者に譲</a:t>
            </a:r>
            <a:r>
              <a:rPr lang="ja-JP" altLang="en-US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る</a:t>
            </a:r>
            <a:r>
              <a:rPr lang="ja-JP" altLang="en-US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、貸す、転売する、複製する等の行為は禁止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しています。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また、全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47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都道府県で同様の子育て支援カードの事業を実施しています。引っ越し先の自治体で新しいカードを発行してもらえますので、古いカードは破棄をお願いします。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ホームベース 17"/>
          <p:cNvSpPr/>
          <p:nvPr/>
        </p:nvSpPr>
        <p:spPr>
          <a:xfrm>
            <a:off x="289144" y="6747460"/>
            <a:ext cx="6161303" cy="308094"/>
          </a:xfrm>
          <a:prstGeom prst="homePlate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Ｑ４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ホームベース 18"/>
          <p:cNvSpPr/>
          <p:nvPr/>
        </p:nvSpPr>
        <p:spPr>
          <a:xfrm>
            <a:off x="291188" y="7137204"/>
            <a:ext cx="774460" cy="313400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Ａ４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058938" y="3594452"/>
            <a:ext cx="5661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カードが破れてしまった！新しいカードはどこでもらえる？</a:t>
            </a:r>
            <a:endParaRPr lang="ja-JP" altLang="en-US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104802" y="3980358"/>
            <a:ext cx="5661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お住まいの市町村で新しいカードの再発行を行っています。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申請に必要な持ち物など、</a:t>
            </a:r>
            <a:r>
              <a:rPr lang="ja-JP" altLang="en-US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詳しくは各市町村の子育て支援担当課へご連絡ください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88664" y="8966462"/>
            <a:ext cx="6481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この事業は、子育て家庭を応援したいという協賛店舗のご厚意と、ご利用の皆様の善意とで成り立っています。ルールを守ってご利用ください。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55549" y="8620169"/>
            <a:ext cx="4589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～皆さまのご理解とご協力をお願いします～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057784" y="2217152"/>
            <a:ext cx="5431817" cy="1561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◆「ながの子育て家庭優待パスポート」 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一番年下のお子様が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18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歳の誕生日のあと、最初に迎える３月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31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年度末年齢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18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歳以下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まで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800"/>
              </a:lnSpc>
            </a:pP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◆「多子世帯応援プレミアムパスポート」：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年度末年齢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18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歳以下のお子様が３人以上いる家庭が対象。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対象年齢のお子様が３人未満になると使用できなくなります。　　　　　　　　　　　　　　　　　　 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11512" y="6714678"/>
            <a:ext cx="5661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引っ越すためカードが不要になる。知人に譲ってもいい？</a:t>
            </a:r>
            <a:endParaRPr lang="ja-JP" altLang="en-US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1633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1201</TotalTime>
  <Words>444</Words>
  <Application>Microsoft Office PowerPoint</Application>
  <PresentationFormat>A4 210 x 297 mm</PresentationFormat>
  <Paragraphs>62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HG創英角ｺﾞｼｯｸUB</vt:lpstr>
      <vt:lpstr>Meiryo UI</vt:lpstr>
      <vt:lpstr>ＭＳ Ｐゴシック</vt:lpstr>
      <vt:lpstr>ＭＳ 明朝</vt:lpstr>
      <vt:lpstr>メイリオ</vt:lpstr>
      <vt:lpstr>Arial</vt:lpstr>
      <vt:lpstr>Calibri</vt:lpstr>
      <vt:lpstr>Calibri Light</vt:lpstr>
      <vt:lpstr>Century</vt:lpstr>
      <vt:lpstr>Times New Roman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Administrator</dc:creator>
  <cp:lastModifiedBy>管理者</cp:lastModifiedBy>
  <cp:revision>57</cp:revision>
  <cp:lastPrinted>2019-06-18T04:23:54Z</cp:lastPrinted>
  <dcterms:created xsi:type="dcterms:W3CDTF">2016-09-13T07:24:15Z</dcterms:created>
  <dcterms:modified xsi:type="dcterms:W3CDTF">2019-06-19T00:45:29Z</dcterms:modified>
</cp:coreProperties>
</file>